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slides/slide20.xml" ContentType="application/vnd.openxmlformats-officedocument.presentationml.slid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7" r:id="rId11"/>
    <p:sldId id="265" r:id="rId12"/>
    <p:sldId id="266"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3" d="100"/>
          <a:sy n="93" d="100"/>
        </p:scale>
        <p:origin x="-784"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2DC26CB-3C2D-E14C-9051-AA2724B75E51}" type="datetimeFigureOut">
              <a:rPr lang="en-US" smtClean="0"/>
              <a:pPr/>
              <a:t>5/3/10</a:t>
            </a:fld>
            <a:endParaRPr lang="en-AU"/>
          </a:p>
        </p:txBody>
      </p:sp>
      <p:sp>
        <p:nvSpPr>
          <p:cNvPr id="19" name="Footer Placeholder 18"/>
          <p:cNvSpPr>
            <a:spLocks noGrp="1"/>
          </p:cNvSpPr>
          <p:nvPr>
            <p:ph type="ftr" sz="quarter" idx="11"/>
          </p:nvPr>
        </p:nvSpPr>
        <p:spPr/>
        <p:txBody>
          <a:bodyPr/>
          <a:lstStyle/>
          <a:p>
            <a:endParaRPr lang="en-AU"/>
          </a:p>
        </p:txBody>
      </p:sp>
      <p:sp>
        <p:nvSpPr>
          <p:cNvPr id="27" name="Slide Number Placeholder 26"/>
          <p:cNvSpPr>
            <a:spLocks noGrp="1"/>
          </p:cNvSpPr>
          <p:nvPr>
            <p:ph type="sldNum" sz="quarter" idx="12"/>
          </p:nvPr>
        </p:nvSpPr>
        <p:spPr/>
        <p:txBody>
          <a:bodyPr/>
          <a:lstStyle/>
          <a:p>
            <a:fld id="{4F155926-AF04-DB49-8814-04B2C3F1851B}" type="slidenum">
              <a:rPr lang="en-AU" smtClean="0"/>
              <a:pPr/>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DC26CB-3C2D-E14C-9051-AA2724B75E51}" type="datetimeFigureOut">
              <a:rPr lang="en-US" smtClean="0"/>
              <a:pPr/>
              <a:t>5/3/10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F155926-AF04-DB49-8814-04B2C3F1851B}"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DC26CB-3C2D-E14C-9051-AA2724B75E51}" type="datetimeFigureOut">
              <a:rPr lang="en-US" smtClean="0"/>
              <a:pPr/>
              <a:t>5/3/10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F155926-AF04-DB49-8814-04B2C3F1851B}"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DC26CB-3C2D-E14C-9051-AA2724B75E51}" type="datetimeFigureOut">
              <a:rPr lang="en-US" smtClean="0"/>
              <a:pPr/>
              <a:t>5/3/10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F155926-AF04-DB49-8814-04B2C3F1851B}"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2DC26CB-3C2D-E14C-9051-AA2724B75E51}" type="datetimeFigureOut">
              <a:rPr lang="en-US" smtClean="0"/>
              <a:pPr/>
              <a:t>5/3/10</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F155926-AF04-DB49-8814-04B2C3F1851B}" type="slidenum">
              <a:rPr lang="en-AU" smtClean="0"/>
              <a:pPr/>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2DC26CB-3C2D-E14C-9051-AA2724B75E51}" type="datetimeFigureOut">
              <a:rPr lang="en-US" smtClean="0"/>
              <a:pPr/>
              <a:t>5/3/10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F155926-AF04-DB49-8814-04B2C3F1851B}"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2DC26CB-3C2D-E14C-9051-AA2724B75E51}" type="datetimeFigureOut">
              <a:rPr lang="en-US" smtClean="0"/>
              <a:pPr/>
              <a:t>5/3/10</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F155926-AF04-DB49-8814-04B2C3F1851B}"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2DC26CB-3C2D-E14C-9051-AA2724B75E51}" type="datetimeFigureOut">
              <a:rPr lang="en-US" smtClean="0"/>
              <a:pPr/>
              <a:t>5/3/10</a:t>
            </a:fld>
            <a:endParaRPr lang="en-AU"/>
          </a:p>
        </p:txBody>
      </p:sp>
      <p:sp>
        <p:nvSpPr>
          <p:cNvPr id="8" name="Slide Number Placeholder 7"/>
          <p:cNvSpPr>
            <a:spLocks noGrp="1"/>
          </p:cNvSpPr>
          <p:nvPr>
            <p:ph type="sldNum" sz="quarter" idx="11"/>
          </p:nvPr>
        </p:nvSpPr>
        <p:spPr/>
        <p:txBody>
          <a:bodyPr/>
          <a:lstStyle/>
          <a:p>
            <a:fld id="{4F155926-AF04-DB49-8814-04B2C3F1851B}" type="slidenum">
              <a:rPr lang="en-AU" smtClean="0"/>
              <a:pPr/>
              <a:t>‹#›</a:t>
            </a:fld>
            <a:endParaRPr lang="en-AU"/>
          </a:p>
        </p:txBody>
      </p:sp>
      <p:sp>
        <p:nvSpPr>
          <p:cNvPr id="9" name="Footer Placeholder 8"/>
          <p:cNvSpPr>
            <a:spLocks noGrp="1"/>
          </p:cNvSpPr>
          <p:nvPr>
            <p:ph type="ftr" sz="quarter" idx="12"/>
          </p:nvPr>
        </p:nvSpPr>
        <p:spPr/>
        <p:txBody>
          <a:bodyPr/>
          <a:lstStyle/>
          <a:p>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DC26CB-3C2D-E14C-9051-AA2724B75E51}" type="datetimeFigureOut">
              <a:rPr lang="en-US" smtClean="0"/>
              <a:pPr/>
              <a:t>5/3/10</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4F155926-AF04-DB49-8814-04B2C3F1851B}"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2DC26CB-3C2D-E14C-9051-AA2724B75E51}" type="datetimeFigureOut">
              <a:rPr lang="en-US" smtClean="0"/>
              <a:pPr/>
              <a:t>5/3/10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a:xfrm>
            <a:off x="8156448" y="6422064"/>
            <a:ext cx="762000" cy="365125"/>
          </a:xfrm>
        </p:spPr>
        <p:txBody>
          <a:bodyPr/>
          <a:lstStyle/>
          <a:p>
            <a:fld id="{4F155926-AF04-DB49-8814-04B2C3F1851B}"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92DC26CB-3C2D-E14C-9051-AA2724B75E51}" type="datetimeFigureOut">
              <a:rPr lang="en-US" smtClean="0"/>
              <a:pPr/>
              <a:t>5/3/10</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F155926-AF04-DB49-8814-04B2C3F1851B}"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92DC26CB-3C2D-E14C-9051-AA2724B75E51}" type="datetimeFigureOut">
              <a:rPr lang="en-US" smtClean="0"/>
              <a:pPr/>
              <a:t>5/3/10</a:t>
            </a:fld>
            <a:endParaRPr lang="en-AU"/>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AU"/>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4F155926-AF04-DB49-8814-04B2C3F1851B}" type="slidenum">
              <a:rPr lang="en-AU" smtClean="0"/>
              <a:pPr/>
              <a:t>‹#›</a:t>
            </a:fld>
            <a:endParaRPr lang="en-A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Carbohydrates</a:t>
            </a:r>
            <a:endParaRPr lang="en-AU" dirty="0"/>
          </a:p>
        </p:txBody>
      </p:sp>
      <p:sp>
        <p:nvSpPr>
          <p:cNvPr id="3" name="Subtitle 2"/>
          <p:cNvSpPr>
            <a:spLocks noGrp="1"/>
          </p:cNvSpPr>
          <p:nvPr>
            <p:ph type="subTitle" idx="1"/>
          </p:nvPr>
        </p:nvSpPr>
        <p:spPr/>
        <p:txBody>
          <a:bodyPr/>
          <a:lstStyle/>
          <a:p>
            <a:endParaRPr lang="en-AU"/>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Starch</a:t>
            </a:r>
            <a:endParaRPr lang="en-AU" dirty="0"/>
          </a:p>
        </p:txBody>
      </p:sp>
      <p:sp>
        <p:nvSpPr>
          <p:cNvPr id="3" name="Content Placeholder 2"/>
          <p:cNvSpPr>
            <a:spLocks noGrp="1"/>
          </p:cNvSpPr>
          <p:nvPr>
            <p:ph idx="1"/>
          </p:nvPr>
        </p:nvSpPr>
        <p:spPr/>
        <p:txBody>
          <a:bodyPr/>
          <a:lstStyle/>
          <a:p>
            <a:r>
              <a:rPr lang="en-US" dirty="0" smtClean="0"/>
              <a:t>One of the different forms of polymerized glucose is starch which is a food source for animals and a food store for plants. Foods like potato and sago are well known for their high starch content.</a:t>
            </a:r>
            <a:endParaRPr lang="en-A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Cellulose	</a:t>
            </a:r>
            <a:endParaRPr lang="en-AU" dirty="0"/>
          </a:p>
        </p:txBody>
      </p:sp>
      <p:sp>
        <p:nvSpPr>
          <p:cNvPr id="3" name="Content Placeholder 2"/>
          <p:cNvSpPr>
            <a:spLocks noGrp="1"/>
          </p:cNvSpPr>
          <p:nvPr>
            <p:ph idx="1"/>
          </p:nvPr>
        </p:nvSpPr>
        <p:spPr/>
        <p:txBody>
          <a:bodyPr>
            <a:normAutofit fontScale="92500" lnSpcReduction="10000"/>
          </a:bodyPr>
          <a:lstStyle/>
          <a:p>
            <a:r>
              <a:rPr lang="en-US" dirty="0" smtClean="0"/>
              <a:t>Cellulose is the most abundant molecule in living tissue, making up around half of the total organic carbon in the biosphere. It is a structural polysaccharide, found in the walls of plant cells. Cotton is almost pure cellulose, while wood is around half cellulose. The cellulose polymer is a straight-chain molecule, with these molecules acting rather like stiff rods. Extensive hydrogen bonding between the molecules produces a strong material.</a:t>
            </a:r>
            <a:endParaRPr lang="en-A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Glycogen</a:t>
            </a:r>
            <a:endParaRPr lang="en-AU" dirty="0"/>
          </a:p>
        </p:txBody>
      </p:sp>
      <p:sp>
        <p:nvSpPr>
          <p:cNvPr id="3" name="Content Placeholder 2"/>
          <p:cNvSpPr>
            <a:spLocks noGrp="1"/>
          </p:cNvSpPr>
          <p:nvPr>
            <p:ph idx="1"/>
          </p:nvPr>
        </p:nvSpPr>
        <p:spPr/>
        <p:txBody>
          <a:bodyPr>
            <a:normAutofit lnSpcReduction="10000"/>
          </a:bodyPr>
          <a:lstStyle/>
          <a:p>
            <a:r>
              <a:rPr lang="en-US" dirty="0" smtClean="0"/>
              <a:t>The third polysaccharide formed by glucose is glycogen, a highly branched polymer. Animals store some excess energy as glycogen. It is stored in muscle and the liver, and serves as a ready, short-term store of energy. The long-term energy store is in the form of lipids (see page 186), as they contain more energy per gram than carbohydrates.</a:t>
            </a:r>
            <a:endParaRPr lang="en-A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pic>
        <p:nvPicPr>
          <p:cNvPr id="5" name="Picture 4"/>
          <p:cNvPicPr>
            <a:picLocks noChangeAspect="1"/>
          </p:cNvPicPr>
          <p:nvPr/>
        </p:nvPicPr>
        <p:blipFill>
          <a:blip r:embed="rId2"/>
          <a:stretch>
            <a:fillRect/>
          </a:stretch>
        </p:blipFill>
        <p:spPr>
          <a:xfrm>
            <a:off x="1174929" y="1004316"/>
            <a:ext cx="6954520" cy="46990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pic>
        <p:nvPicPr>
          <p:cNvPr id="4" name="Picture 3"/>
          <p:cNvPicPr>
            <a:picLocks noChangeAspect="1"/>
          </p:cNvPicPr>
          <p:nvPr/>
        </p:nvPicPr>
        <p:blipFill>
          <a:blip r:embed="rId2"/>
          <a:stretch>
            <a:fillRect/>
          </a:stretch>
        </p:blipFill>
        <p:spPr>
          <a:xfrm>
            <a:off x="1314077" y="1417638"/>
            <a:ext cx="6009369" cy="372087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pic>
        <p:nvPicPr>
          <p:cNvPr id="4" name="Picture 3"/>
          <p:cNvPicPr>
            <a:picLocks noChangeAspect="1"/>
          </p:cNvPicPr>
          <p:nvPr/>
        </p:nvPicPr>
        <p:blipFill>
          <a:blip r:embed="rId2"/>
          <a:stretch>
            <a:fillRect/>
          </a:stretch>
        </p:blipFill>
        <p:spPr>
          <a:xfrm>
            <a:off x="805654" y="1957621"/>
            <a:ext cx="7412017" cy="3139485"/>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Proteins</a:t>
            </a:r>
            <a:endParaRPr lang="en-AU" dirty="0"/>
          </a:p>
        </p:txBody>
      </p:sp>
      <p:sp>
        <p:nvSpPr>
          <p:cNvPr id="3" name="Content Placeholder 2"/>
          <p:cNvSpPr>
            <a:spLocks noGrp="1"/>
          </p:cNvSpPr>
          <p:nvPr>
            <p:ph idx="1"/>
          </p:nvPr>
        </p:nvSpPr>
        <p:spPr/>
        <p:txBody>
          <a:bodyPr/>
          <a:lstStyle/>
          <a:p>
            <a:r>
              <a:rPr lang="en-AU" dirty="0" smtClean="0"/>
              <a:t>These </a:t>
            </a:r>
            <a:r>
              <a:rPr lang="en-AU" smtClean="0"/>
              <a:t>are</a:t>
            </a:r>
            <a:r>
              <a:rPr lang="en-AU" smtClean="0"/>
              <a:t> polypeptides…</a:t>
            </a:r>
            <a:endParaRPr lang="en-AU" dirty="0" smtClean="0"/>
          </a:p>
          <a:p>
            <a:r>
              <a:rPr lang="en-US" dirty="0" smtClean="0"/>
              <a:t>Proteins have many different functions in living things. For example, they act as biological catalysts (enzymes), they give structure (hair, muscle, feathers and nails), they provide energy and, in some cases, they are hormones.</a:t>
            </a:r>
            <a:endParaRPr lang="en-A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Structure</a:t>
            </a:r>
            <a:endParaRPr lang="en-AU" dirty="0"/>
          </a:p>
        </p:txBody>
      </p:sp>
      <p:sp>
        <p:nvSpPr>
          <p:cNvPr id="3" name="Content Placeholder 2"/>
          <p:cNvSpPr>
            <a:spLocks noGrp="1"/>
          </p:cNvSpPr>
          <p:nvPr>
            <p:ph idx="1"/>
          </p:nvPr>
        </p:nvSpPr>
        <p:spPr/>
        <p:txBody>
          <a:bodyPr/>
          <a:lstStyle/>
          <a:p>
            <a:r>
              <a:rPr lang="en-US" dirty="0" smtClean="0"/>
              <a:t>Proteins are polymers of </a:t>
            </a:r>
            <a:r>
              <a:rPr lang="en-US" dirty="0" err="1" smtClean="0"/>
              <a:t>α</a:t>
            </a:r>
            <a:r>
              <a:rPr lang="en-US" dirty="0" smtClean="0"/>
              <a:t>-amino acids, the general structure of which is shown below</a:t>
            </a:r>
          </a:p>
          <a:p>
            <a:endParaRPr lang="en-AU" dirty="0"/>
          </a:p>
        </p:txBody>
      </p:sp>
      <p:pic>
        <p:nvPicPr>
          <p:cNvPr id="4" name="Picture 3"/>
          <p:cNvPicPr>
            <a:picLocks noChangeAspect="1"/>
          </p:cNvPicPr>
          <p:nvPr/>
        </p:nvPicPr>
        <p:blipFill>
          <a:blip r:embed="rId2"/>
          <a:stretch>
            <a:fillRect/>
          </a:stretch>
        </p:blipFill>
        <p:spPr>
          <a:xfrm>
            <a:off x="2556358" y="2891368"/>
            <a:ext cx="2870249" cy="3452931"/>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Facts…</a:t>
            </a:r>
            <a:endParaRPr lang="en-AU" dirty="0"/>
          </a:p>
        </p:txBody>
      </p:sp>
      <p:sp>
        <p:nvSpPr>
          <p:cNvPr id="3" name="Content Placeholder 2"/>
          <p:cNvSpPr>
            <a:spLocks noGrp="1"/>
          </p:cNvSpPr>
          <p:nvPr>
            <p:ph idx="1"/>
          </p:nvPr>
        </p:nvSpPr>
        <p:spPr/>
        <p:txBody>
          <a:bodyPr>
            <a:normAutofit lnSpcReduction="10000"/>
          </a:bodyPr>
          <a:lstStyle/>
          <a:p>
            <a:r>
              <a:rPr lang="en-US" dirty="0" smtClean="0"/>
              <a:t>Plants are able to </a:t>
            </a:r>
            <a:r>
              <a:rPr lang="en-US" dirty="0" err="1" smtClean="0"/>
              <a:t>synthesise</a:t>
            </a:r>
            <a:r>
              <a:rPr lang="en-US" dirty="0" smtClean="0"/>
              <a:t> these amino acid monomers from CO2, H2O and minerals such as NO3− and SO42−. Notice that in their general structure amino acids contain both an acidic group (–COOH) and a basic group (–NH2). Thus, depending on the surroundings, an amino acid may act as an acid or a base, donating or accepting a proton respectively.</a:t>
            </a:r>
            <a:endParaRPr lang="en-A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Acid/Base structure</a:t>
            </a:r>
            <a:endParaRPr lang="en-AU" dirty="0"/>
          </a:p>
        </p:txBody>
      </p:sp>
      <p:sp>
        <p:nvSpPr>
          <p:cNvPr id="3" name="Content Placeholder 2"/>
          <p:cNvSpPr>
            <a:spLocks noGrp="1"/>
          </p:cNvSpPr>
          <p:nvPr>
            <p:ph idx="1"/>
          </p:nvPr>
        </p:nvSpPr>
        <p:spPr/>
        <p:txBody>
          <a:bodyPr/>
          <a:lstStyle/>
          <a:p>
            <a:endParaRPr lang="en-AU" dirty="0"/>
          </a:p>
        </p:txBody>
      </p:sp>
      <p:pic>
        <p:nvPicPr>
          <p:cNvPr id="4" name="Picture 3"/>
          <p:cNvPicPr>
            <a:picLocks noChangeAspect="1"/>
          </p:cNvPicPr>
          <p:nvPr/>
        </p:nvPicPr>
        <p:blipFill>
          <a:blip r:embed="rId2"/>
          <a:stretch>
            <a:fillRect/>
          </a:stretch>
        </p:blipFill>
        <p:spPr>
          <a:xfrm>
            <a:off x="457200" y="2203449"/>
            <a:ext cx="7276328" cy="3922713"/>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Carbohydrates</a:t>
            </a:r>
            <a:endParaRPr lang="en-AU" dirty="0"/>
          </a:p>
        </p:txBody>
      </p:sp>
      <p:sp>
        <p:nvSpPr>
          <p:cNvPr id="3" name="Content Placeholder 2"/>
          <p:cNvSpPr>
            <a:spLocks noGrp="1"/>
          </p:cNvSpPr>
          <p:nvPr>
            <p:ph idx="1"/>
          </p:nvPr>
        </p:nvSpPr>
        <p:spPr/>
        <p:txBody>
          <a:bodyPr/>
          <a:lstStyle/>
          <a:p>
            <a:r>
              <a:rPr lang="en-US" dirty="0" smtClean="0"/>
              <a:t>The name ‘carbohydrate’ is derived from the observation that many members of this group have the empirical formula </a:t>
            </a:r>
          </a:p>
          <a:p>
            <a:pPr>
              <a:buNone/>
            </a:pPr>
            <a:r>
              <a:rPr lang="en-US" dirty="0" smtClean="0"/>
              <a:t>   C</a:t>
            </a:r>
            <a:r>
              <a:rPr lang="en-US" baseline="-25000" dirty="0" smtClean="0"/>
              <a:t>x</a:t>
            </a:r>
            <a:r>
              <a:rPr lang="en-US" dirty="0" smtClean="0"/>
              <a:t>(H</a:t>
            </a:r>
            <a:r>
              <a:rPr lang="en-US" baseline="-25000" dirty="0" smtClean="0"/>
              <a:t>2</a:t>
            </a:r>
            <a:r>
              <a:rPr lang="en-US" dirty="0" smtClean="0"/>
              <a:t>O)</a:t>
            </a:r>
            <a:r>
              <a:rPr lang="en-US" baseline="-25000" dirty="0" smtClean="0"/>
              <a:t>y</a:t>
            </a:r>
            <a:r>
              <a:rPr lang="en-US" dirty="0" smtClean="0"/>
              <a:t>, where </a:t>
            </a:r>
            <a:r>
              <a:rPr lang="en-US" dirty="0" err="1" smtClean="0"/>
              <a:t>x</a:t>
            </a:r>
            <a:r>
              <a:rPr lang="en-US" dirty="0" smtClean="0"/>
              <a:t> and </a:t>
            </a:r>
            <a:r>
              <a:rPr lang="en-US" dirty="0" err="1" smtClean="0"/>
              <a:t>y</a:t>
            </a:r>
            <a:r>
              <a:rPr lang="en-US" dirty="0" smtClean="0"/>
              <a:t> are whole numbers</a:t>
            </a:r>
          </a:p>
          <a:p>
            <a:endParaRPr lang="en-A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Reactions</a:t>
            </a:r>
            <a:endParaRPr lang="en-AU" dirty="0"/>
          </a:p>
        </p:txBody>
      </p:sp>
      <p:sp>
        <p:nvSpPr>
          <p:cNvPr id="3" name="Content Placeholder 2"/>
          <p:cNvSpPr>
            <a:spLocks noGrp="1"/>
          </p:cNvSpPr>
          <p:nvPr>
            <p:ph idx="1"/>
          </p:nvPr>
        </p:nvSpPr>
        <p:spPr/>
        <p:txBody>
          <a:bodyPr>
            <a:normAutofit/>
          </a:bodyPr>
          <a:lstStyle/>
          <a:p>
            <a:r>
              <a:rPr lang="en-US" dirty="0" smtClean="0"/>
              <a:t>Two amino acids may undergo a condensation reaction. Reaction occurs between the −NH2 and −COOH functional groups on the molecules. Water is formed, along with a </a:t>
            </a:r>
            <a:r>
              <a:rPr lang="en-US" dirty="0" err="1" smtClean="0"/>
              <a:t>dipeptide</a:t>
            </a:r>
            <a:r>
              <a:rPr lang="en-US" dirty="0" smtClean="0"/>
              <a:t>. The link formed between the two amino acids (–CONH–) is an amide bond, but it is called a peptide link when it joins two amino acids.</a:t>
            </a:r>
            <a:endParaRPr lang="en-A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pic>
        <p:nvPicPr>
          <p:cNvPr id="4" name="Picture 3"/>
          <p:cNvPicPr>
            <a:picLocks noChangeAspect="1"/>
          </p:cNvPicPr>
          <p:nvPr/>
        </p:nvPicPr>
        <p:blipFill>
          <a:blip r:embed="rId2"/>
          <a:stretch>
            <a:fillRect/>
          </a:stretch>
        </p:blipFill>
        <p:spPr>
          <a:xfrm>
            <a:off x="226279" y="1417638"/>
            <a:ext cx="8592521" cy="4040531"/>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Polypeptides</a:t>
            </a:r>
            <a:endParaRPr lang="en-AU" dirty="0"/>
          </a:p>
        </p:txBody>
      </p:sp>
      <p:sp>
        <p:nvSpPr>
          <p:cNvPr id="3" name="Content Placeholder 2"/>
          <p:cNvSpPr>
            <a:spLocks noGrp="1"/>
          </p:cNvSpPr>
          <p:nvPr>
            <p:ph idx="1"/>
          </p:nvPr>
        </p:nvSpPr>
        <p:spPr>
          <a:xfrm>
            <a:off x="457200" y="1600200"/>
            <a:ext cx="8218776" cy="4525963"/>
          </a:xfrm>
        </p:spPr>
        <p:txBody>
          <a:bodyPr>
            <a:normAutofit fontScale="92500" lnSpcReduction="10000"/>
          </a:bodyPr>
          <a:lstStyle/>
          <a:p>
            <a:r>
              <a:rPr lang="en-US" dirty="0" smtClean="0"/>
              <a:t>The reaction of many amino acids produces a condensation polymer called a polypeptide, where hundreds or even thousands of amino acids are. Can you imagine how many millions of different combinations of sequences of twenty different amino acids there are? If there is a large enough number of amino acids involved, the polymer produced is called a protein rather than a polypeptide (the actual size distinction is somewhat arbitrary, but the molar mass for a protein is usually above 10 000 </a:t>
            </a:r>
            <a:r>
              <a:rPr lang="en-US" dirty="0" err="1" smtClean="0"/>
              <a:t>g</a:t>
            </a:r>
            <a:r>
              <a:rPr lang="en-US" dirty="0" smtClean="0"/>
              <a:t> mol−1). </a:t>
            </a:r>
            <a:endParaRPr lang="en-A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err="1" smtClean="0"/>
              <a:t>Monosaccharides</a:t>
            </a:r>
            <a:r>
              <a:rPr lang="en-AU" dirty="0" smtClean="0"/>
              <a:t> (1 sugar)</a:t>
            </a:r>
            <a:endParaRPr lang="en-AU" dirty="0"/>
          </a:p>
        </p:txBody>
      </p:sp>
      <p:sp>
        <p:nvSpPr>
          <p:cNvPr id="3" name="Content Placeholder 2"/>
          <p:cNvSpPr>
            <a:spLocks noGrp="1"/>
          </p:cNvSpPr>
          <p:nvPr>
            <p:ph idx="1"/>
          </p:nvPr>
        </p:nvSpPr>
        <p:spPr>
          <a:xfrm>
            <a:off x="25400" y="1600200"/>
            <a:ext cx="7467600" cy="4525963"/>
          </a:xfrm>
        </p:spPr>
        <p:txBody>
          <a:bodyPr/>
          <a:lstStyle/>
          <a:p>
            <a:r>
              <a:rPr lang="en-US" dirty="0" smtClean="0"/>
              <a:t>Glucose is one of the simplest of the carbohydrate type known as </a:t>
            </a:r>
            <a:r>
              <a:rPr lang="en-US" dirty="0" err="1" smtClean="0"/>
              <a:t>monosaccharides</a:t>
            </a:r>
            <a:r>
              <a:rPr lang="en-US" dirty="0" smtClean="0"/>
              <a:t> (simple sugars). Fructose, the sweetest sugar known, found in fruits and honey, is another. All are white, crystalline solids with a sweet taste, and all have the formula C</a:t>
            </a:r>
            <a:r>
              <a:rPr lang="en-US" baseline="-25000" dirty="0" smtClean="0"/>
              <a:t>6</a:t>
            </a:r>
            <a:r>
              <a:rPr lang="en-US" dirty="0" smtClean="0"/>
              <a:t>H</a:t>
            </a:r>
            <a:r>
              <a:rPr lang="en-US" baseline="-25000" dirty="0" smtClean="0"/>
              <a:t>12</a:t>
            </a:r>
            <a:r>
              <a:rPr lang="en-US" dirty="0" smtClean="0"/>
              <a:t>O</a:t>
            </a:r>
            <a:r>
              <a:rPr lang="en-US" baseline="-25000" dirty="0" smtClean="0"/>
              <a:t>6</a:t>
            </a:r>
            <a:r>
              <a:rPr lang="en-US" dirty="0" smtClean="0"/>
              <a:t>, that is, they are structural isomers.</a:t>
            </a:r>
          </a:p>
          <a:p>
            <a:endParaRPr lang="en-AU" dirty="0"/>
          </a:p>
        </p:txBody>
      </p:sp>
      <p:pic>
        <p:nvPicPr>
          <p:cNvPr id="4" name="Picture 3"/>
          <p:cNvPicPr>
            <a:picLocks noChangeAspect="1"/>
          </p:cNvPicPr>
          <p:nvPr/>
        </p:nvPicPr>
        <p:blipFill>
          <a:blip r:embed="rId2"/>
          <a:stretch>
            <a:fillRect/>
          </a:stretch>
        </p:blipFill>
        <p:spPr>
          <a:xfrm>
            <a:off x="7493000" y="2483060"/>
            <a:ext cx="1651000" cy="26924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Disaccharides</a:t>
            </a:r>
            <a:endParaRPr lang="en-AU" dirty="0"/>
          </a:p>
        </p:txBody>
      </p:sp>
      <p:sp>
        <p:nvSpPr>
          <p:cNvPr id="3" name="Content Placeholder 2"/>
          <p:cNvSpPr>
            <a:spLocks noGrp="1"/>
          </p:cNvSpPr>
          <p:nvPr>
            <p:ph idx="1"/>
          </p:nvPr>
        </p:nvSpPr>
        <p:spPr/>
        <p:txBody>
          <a:bodyPr>
            <a:normAutofit fontScale="92500"/>
          </a:bodyPr>
          <a:lstStyle/>
          <a:p>
            <a:r>
              <a:rPr lang="en-US" dirty="0" smtClean="0"/>
              <a:t>Disaccharides (double sugars) form by condensation reactions between two </a:t>
            </a:r>
            <a:r>
              <a:rPr lang="en-US" dirty="0" err="1" smtClean="0"/>
              <a:t>monosaccharides</a:t>
            </a:r>
            <a:r>
              <a:rPr lang="en-US" dirty="0" smtClean="0"/>
              <a:t>. In common with the condensation reactions seen in chapter 7, the small molecule eliminated in the reaction is water. The link formed is known as an ether link, while the product formula is C12H22O11. Sucrose, the most common disaccharide, is added as a sweetener to foods.</a:t>
            </a:r>
            <a:endParaRPr lang="en-A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Formation of sucrose</a:t>
            </a:r>
            <a:endParaRPr lang="en-AU" dirty="0"/>
          </a:p>
        </p:txBody>
      </p:sp>
      <p:sp>
        <p:nvSpPr>
          <p:cNvPr id="3" name="Content Placeholder 2"/>
          <p:cNvSpPr>
            <a:spLocks noGrp="1"/>
          </p:cNvSpPr>
          <p:nvPr>
            <p:ph idx="1"/>
          </p:nvPr>
        </p:nvSpPr>
        <p:spPr/>
        <p:txBody>
          <a:bodyPr/>
          <a:lstStyle/>
          <a:p>
            <a:r>
              <a:rPr lang="en-AU" dirty="0" smtClean="0"/>
              <a:t>Carbon 1 and 4</a:t>
            </a:r>
            <a:endParaRPr lang="en-AU" dirty="0"/>
          </a:p>
        </p:txBody>
      </p:sp>
      <p:pic>
        <p:nvPicPr>
          <p:cNvPr id="4" name="Picture 3"/>
          <p:cNvPicPr>
            <a:picLocks noChangeAspect="1"/>
          </p:cNvPicPr>
          <p:nvPr/>
        </p:nvPicPr>
        <p:blipFill>
          <a:blip r:embed="rId2"/>
          <a:stretch>
            <a:fillRect/>
          </a:stretch>
        </p:blipFill>
        <p:spPr>
          <a:xfrm>
            <a:off x="1233081" y="2546349"/>
            <a:ext cx="6691719" cy="2583747"/>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Polysaccharides</a:t>
            </a:r>
            <a:endParaRPr lang="en-AU" dirty="0"/>
          </a:p>
        </p:txBody>
      </p:sp>
      <p:sp>
        <p:nvSpPr>
          <p:cNvPr id="3" name="Content Placeholder 2"/>
          <p:cNvSpPr>
            <a:spLocks noGrp="1"/>
          </p:cNvSpPr>
          <p:nvPr>
            <p:ph idx="1"/>
          </p:nvPr>
        </p:nvSpPr>
        <p:spPr/>
        <p:txBody>
          <a:bodyPr/>
          <a:lstStyle/>
          <a:p>
            <a:r>
              <a:rPr lang="en-US" dirty="0" smtClean="0"/>
              <a:t>The condensation reaction between </a:t>
            </a:r>
            <a:r>
              <a:rPr lang="en-US" dirty="0" err="1" smtClean="0"/>
              <a:t>monosaccharides</a:t>
            </a:r>
            <a:r>
              <a:rPr lang="en-US" dirty="0" smtClean="0"/>
              <a:t> does not necessarily stop with the disaccharide. The reaction may continue on to produce a polymer, a polysaccharide containing thousands of glucose units. These polysaccharides are less soluble than the smaller </a:t>
            </a:r>
            <a:r>
              <a:rPr lang="en-US" dirty="0" err="1" smtClean="0"/>
              <a:t>saccharides</a:t>
            </a:r>
            <a:r>
              <a:rPr lang="en-US" dirty="0" smtClean="0"/>
              <a:t> and do not have a sweet taste.</a:t>
            </a:r>
            <a:endParaRPr lang="en-A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pic>
        <p:nvPicPr>
          <p:cNvPr id="4" name="Picture 3"/>
          <p:cNvPicPr>
            <a:picLocks noChangeAspect="1"/>
          </p:cNvPicPr>
          <p:nvPr/>
        </p:nvPicPr>
        <p:blipFill>
          <a:blip r:embed="rId2"/>
          <a:stretch>
            <a:fillRect/>
          </a:stretch>
        </p:blipFill>
        <p:spPr>
          <a:xfrm>
            <a:off x="918243" y="2133600"/>
            <a:ext cx="7006557" cy="3992563"/>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Polymerisation in nature</a:t>
            </a:r>
            <a:endParaRPr lang="en-AU" dirty="0"/>
          </a:p>
        </p:txBody>
      </p:sp>
      <p:sp>
        <p:nvSpPr>
          <p:cNvPr id="3" name="Content Placeholder 2"/>
          <p:cNvSpPr>
            <a:spLocks noGrp="1"/>
          </p:cNvSpPr>
          <p:nvPr>
            <p:ph idx="1"/>
          </p:nvPr>
        </p:nvSpPr>
        <p:spPr/>
        <p:txBody>
          <a:bodyPr>
            <a:normAutofit lnSpcReduction="10000"/>
          </a:bodyPr>
          <a:lstStyle/>
          <a:p>
            <a:r>
              <a:rPr lang="en-US" dirty="0" err="1" smtClean="0"/>
              <a:t>Polymerisation</a:t>
            </a:r>
            <a:r>
              <a:rPr lang="en-US" dirty="0" smtClean="0"/>
              <a:t> of glucose in living things can produce three different polysaccharides: starch, cellulose and glycogen. How can the same monomer produce different polymers? The answer to this lies in the fact that glucose has two forms, depending on the orientation of the </a:t>
            </a:r>
            <a:r>
              <a:rPr lang="en-US" dirty="0" err="1" smtClean="0"/>
              <a:t>hydroxy</a:t>
            </a:r>
            <a:r>
              <a:rPr lang="en-US" dirty="0" smtClean="0"/>
              <a:t> groups. One form is called </a:t>
            </a:r>
            <a:r>
              <a:rPr lang="en-US" dirty="0" err="1" smtClean="0"/>
              <a:t>α</a:t>
            </a:r>
            <a:r>
              <a:rPr lang="en-US" dirty="0" smtClean="0"/>
              <a:t>-D-glucose and the other </a:t>
            </a:r>
            <a:r>
              <a:rPr lang="en-US" dirty="0" err="1" smtClean="0"/>
              <a:t>β</a:t>
            </a:r>
            <a:r>
              <a:rPr lang="en-US" dirty="0" smtClean="0"/>
              <a:t>-D-glucose.</a:t>
            </a:r>
            <a:endParaRPr lang="en-A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pic>
        <p:nvPicPr>
          <p:cNvPr id="4" name="Picture 3"/>
          <p:cNvPicPr>
            <a:picLocks noChangeAspect="1"/>
          </p:cNvPicPr>
          <p:nvPr/>
        </p:nvPicPr>
        <p:blipFill>
          <a:blip r:embed="rId2"/>
          <a:stretch>
            <a:fillRect/>
          </a:stretch>
        </p:blipFill>
        <p:spPr>
          <a:xfrm>
            <a:off x="2923026" y="915415"/>
            <a:ext cx="2998410" cy="4753035"/>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ゴシック"/>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Technic.thmx</Template>
  <TotalTime>49</TotalTime>
  <Words>800</Words>
  <Application>Microsoft Macintosh PowerPoint</Application>
  <PresentationFormat>On-screen Show (4:3)</PresentationFormat>
  <Paragraphs>32</Paragraphs>
  <Slides>22</Slides>
  <Notes>0</Notes>
  <HiddenSlides>0</HiddenSlides>
  <MMClips>0</MMClips>
  <ScaleCrop>false</ScaleCrop>
  <HeadingPairs>
    <vt:vector size="4" baseType="variant">
      <vt:variant>
        <vt:lpstr>Design Template</vt:lpstr>
      </vt:variant>
      <vt:variant>
        <vt:i4>1</vt:i4>
      </vt:variant>
      <vt:variant>
        <vt:lpstr>Slide Titles</vt:lpstr>
      </vt:variant>
      <vt:variant>
        <vt:i4>22</vt:i4>
      </vt:variant>
    </vt:vector>
  </HeadingPairs>
  <TitlesOfParts>
    <vt:vector size="23" baseType="lpstr">
      <vt:lpstr>Technic</vt:lpstr>
      <vt:lpstr>Carbohydrates</vt:lpstr>
      <vt:lpstr>Carbohydrates</vt:lpstr>
      <vt:lpstr>Monosaccharides (1 sugar)</vt:lpstr>
      <vt:lpstr>Disaccharides</vt:lpstr>
      <vt:lpstr>Formation of sucrose</vt:lpstr>
      <vt:lpstr>Polysaccharides</vt:lpstr>
      <vt:lpstr>Slide 7</vt:lpstr>
      <vt:lpstr>Polymerisation in nature</vt:lpstr>
      <vt:lpstr>Slide 9</vt:lpstr>
      <vt:lpstr>Starch</vt:lpstr>
      <vt:lpstr>Cellulose </vt:lpstr>
      <vt:lpstr>Glycogen</vt:lpstr>
      <vt:lpstr>Slide 13</vt:lpstr>
      <vt:lpstr>Slide 14</vt:lpstr>
      <vt:lpstr>Slide 15</vt:lpstr>
      <vt:lpstr>Proteins</vt:lpstr>
      <vt:lpstr>Structure</vt:lpstr>
      <vt:lpstr>Facts…</vt:lpstr>
      <vt:lpstr>Acid/Base structure</vt:lpstr>
      <vt:lpstr>Reactions</vt:lpstr>
      <vt:lpstr>Slide 21</vt:lpstr>
      <vt:lpstr>Polypeptides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Carbohydrates</dc:title>
  <dc:creator>St. Josephs College</dc:creator>
  <cp:lastModifiedBy>St. Josephs College</cp:lastModifiedBy>
  <cp:revision>3</cp:revision>
  <dcterms:created xsi:type="dcterms:W3CDTF">2010-05-03T09:22:00Z</dcterms:created>
  <dcterms:modified xsi:type="dcterms:W3CDTF">2010-05-03T09:25:04Z</dcterms:modified>
</cp:coreProperties>
</file>